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470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603" r:id="rId13"/>
    <p:sldId id="594" r:id="rId14"/>
    <p:sldId id="480" r:id="rId15"/>
    <p:sldId id="501" r:id="rId16"/>
    <p:sldId id="502" r:id="rId17"/>
    <p:sldId id="503" r:id="rId18"/>
    <p:sldId id="504" r:id="rId19"/>
    <p:sldId id="598" r:id="rId20"/>
    <p:sldId id="600" r:id="rId21"/>
    <p:sldId id="601" r:id="rId22"/>
    <p:sldId id="607" r:id="rId23"/>
    <p:sldId id="608" r:id="rId24"/>
    <p:sldId id="604" r:id="rId25"/>
    <p:sldId id="605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553" r:id="rId81"/>
    <p:sldId id="433" r:id="rId82"/>
    <p:sldId id="549" r:id="rId83"/>
    <p:sldId id="596" r:id="rId8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4E555-E012-4B9B-97E1-AA49FBFEEA83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67B2-AC48-494B-A379-4DE7C554400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476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600a767f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600a767f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5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690171b87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690171b87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60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690171b87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690171b87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55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698da8a4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698da8a47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6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698da8a4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698da8a4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808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56a210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56a210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725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56a210c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56a210c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753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56a210c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756a210c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645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756a210c2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756a210c2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1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756a210c2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756a210c2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385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56a210c2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56a210c2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6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690171b87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690171b87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79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756a210c2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756a210c2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934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56a210c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756a210c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86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56a210c2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756a210c2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01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756a210c2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756a210c2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365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56a210c2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756a210c2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86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756a210c2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756a210c2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1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56a210c2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56a210c2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082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756a210c2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756a210c2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99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56a210c2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756a210c2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959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756a210c2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756a210c2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57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690171b87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690171b87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008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756a210c2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756a210c2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895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756a210c2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756a210c2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87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56a210c2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756a210c2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879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756a210c2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756a210c2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26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756a210c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756a210c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08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756a210c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756a210c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7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56a210c2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756a210c2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724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756a210c2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756a210c2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62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756a210c2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756a210c2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7488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756a210c2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756a210c2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29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690171b87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690171b87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42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756a210c2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756a210c2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58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756a210c2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756a210c2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705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756a210c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756a210c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63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756a210c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756a210c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522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756a210c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756a210c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223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56a210c2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756a210c2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807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56a210c2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756a210c2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22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756a210c2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756a210c2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040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756a210c2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756a210c2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785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756a210c2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756a210c2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8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690171b8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690171b8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503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756a210c2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756a210c2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021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56a210c2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756a210c2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4317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756a210c2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756a210c2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76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756a210c2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756a210c2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0304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756a210c2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756a210c2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30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756a210c2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756a210c2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21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756a210c2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756a210c2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726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756a210c2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756a210c2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8750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756a210c2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756a210c2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50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756a210c2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756a210c2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80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90171b87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690171b87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075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756a210c2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756a210c2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181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756a210c2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756a210c2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993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756a210c2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756a210c2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591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756a210c2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756a210c2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472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756a210c2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756a210c2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839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756a210c2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756a210c2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54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756a210c2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756a210c2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072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756a210c2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756a210c2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1989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756a210c2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756a210c2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363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756a210c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756a210c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6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690171b87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690171b87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8975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756a210c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756a210c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25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690171b87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690171b87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38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690171b87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690171b87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5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08E4-0318-A1C5-84A9-864443D12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9F9EA-9B39-1482-DF74-B7C6F645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87A9-9790-7CCE-4BB6-3EE61DE8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25B54-813F-1866-A676-5663719F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DF63-E2C4-AA25-A7A3-07C8158D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06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DBAE-2529-3392-C531-9028CA87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E43FD-AA7E-F26C-7D13-F5C5BBDB7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D8BBF-4DF4-6F7C-16B2-FAFD1934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F8DF-AF1E-B637-0E67-AB7592F0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B84C5-FB8C-836C-21B1-0D2FA526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693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49EB5-4D00-67B0-7336-9601DDF60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B9E3C-4388-B275-573A-98626202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EB4B-871D-8C2A-8427-06C0246F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5D86F-E50F-F117-AF7A-1F18D20B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C9BA3-F047-4F69-FFFC-EC0EBD9F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223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438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98401" y="897915"/>
            <a:ext cx="11595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306000" y="6390200"/>
            <a:ext cx="11580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66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DEB3-6A6D-C32E-86CD-10B9336B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A9EDE-4256-20E2-9173-D0C58C2E3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E879A-2270-AF69-6C31-DAC15FAF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4C68-2DD7-0B92-EDBB-F0038446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6A884-0E91-3A15-99B9-A79CF70B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7525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DAF-412D-616D-DEBD-E6CEA409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7F9A1-E02B-C063-BEFC-B10DE0015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4193A-3BD5-3DAE-9E4D-3EA5F872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5BEA7-7977-D7B8-0CC3-1C8D2ADB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755A5-BA20-22C4-5916-7336E3CC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4871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4C28-5131-F930-90D6-9A50AB3B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0D9B-F62C-9083-EFA5-479755557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1D46B-AF9B-E1CB-0A2D-D5BED9571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D158E-36D0-E647-57DA-401BE6A7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21054-A411-EC05-18A1-F7BE5028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DA8D6-A5A3-0376-DADE-FD178D17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6784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6CDE-3ACE-E36E-BCA1-E63A5BB7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0CD6F-7576-CB45-673A-FFB074C6A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124B5-B62E-24D5-9C17-E7A6038E0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FE52B-A87D-F4E2-8CBE-E599B3DF6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29D81-A03D-0EAA-2317-EDE045AFE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1E3DF-4652-6979-957C-59688F73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ED7425-8B7A-416A-73A8-96F6E57D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62B3B-3586-3B9D-2B9F-CD2E0373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4622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EB79-FEB8-5C3D-7115-25BF09C9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C2210-7413-212B-5AF7-292F9910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7CE6C-5EEC-1162-E650-38240335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6DCAE-9A0A-8D85-9BD5-8DB2087B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86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0A825-09E2-F944-3B20-241EDCC0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EA6D6-9ECF-C304-8FA1-5EE0A925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E8974-8091-9A1B-F4BF-6481A52A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401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6670-813B-A380-4A95-91AF34D0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3242-F654-CD8A-7349-12749105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FBDD6-898E-7B22-917B-1B58BE676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4C458-6CF3-900E-CA49-2633EAF7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59D0F-42F1-49DA-DD8A-3DAA8C16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90D40-9F20-CCF6-5BC1-655455A7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0402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498E-8907-EBD0-9639-0B55034F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A60C7-3BB3-16F6-87BC-2D2231586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AB9AE-B83A-D55F-17A5-3EC884B97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C4CBC-B4A0-9CA4-71DF-B1F1EFD2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5F573-1972-F6CA-FE8F-47FC456E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E505-0CDB-96D0-A6ED-BDF69C2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188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DE7CC-A60E-BA2E-1851-129655B3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E24D0-7F2D-0652-35B2-CDC6D04E2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C42F5-E573-94A4-F3D2-F2138A8CE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F8734-228F-4B18-B3F1-A86E2AF828F0}" type="datetimeFigureOut">
              <a:rPr lang="en-PK" smtClean="0"/>
              <a:t>10/15/2024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5CAB-23C3-70CF-04CB-3B95EA59E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7CD16-B3E7-9B36-0125-ADA9C76D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6B56-A119-4EB4-8C3F-2333D20669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339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A0A5-9FC7-FE9A-5EDB-D6273D169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Resizing and Filtering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88D3E-515A-B64A-39A7-B1F6A2F1B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Interpolation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7944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46" name="Google Shape;946;p11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47" name="Google Shape;94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13"/>
          <p:cNvSpPr/>
          <p:nvPr/>
        </p:nvSpPr>
        <p:spPr>
          <a:xfrm>
            <a:off x="3629859" y="2332128"/>
            <a:ext cx="1518885" cy="686845"/>
          </a:xfrm>
          <a:custGeom>
            <a:avLst/>
            <a:gdLst/>
            <a:ahLst/>
            <a:cxnLst/>
            <a:rect l="l" t="t" r="r" b="b"/>
            <a:pathLst>
              <a:path w="59262" h="24121" extrusionOk="0">
                <a:moveTo>
                  <a:pt x="0" y="6976"/>
                </a:moveTo>
                <a:cubicBezTo>
                  <a:pt x="7951" y="5920"/>
                  <a:pt x="37830" y="-2217"/>
                  <a:pt x="47707" y="640"/>
                </a:cubicBezTo>
                <a:cubicBezTo>
                  <a:pt x="57584" y="3498"/>
                  <a:pt x="57336" y="20208"/>
                  <a:pt x="59262" y="241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949" name="Google Shape;949;p113"/>
          <p:cNvSpPr txBox="1"/>
          <p:nvPr/>
        </p:nvSpPr>
        <p:spPr>
          <a:xfrm>
            <a:off x="2023725" y="2124525"/>
            <a:ext cx="2171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This point is:</a:t>
            </a:r>
            <a:endParaRPr dirty="0"/>
          </a:p>
          <a:p>
            <a:pPr algn="ctr"/>
            <a:r>
              <a:rPr lang="en" dirty="0"/>
              <a:t>(-.25, -.25)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Just be careful</a:t>
            </a:r>
            <a:endParaRPr dirty="0"/>
          </a:p>
        </p:txBody>
      </p:sp>
      <p:sp>
        <p:nvSpPr>
          <p:cNvPr id="955" name="Google Shape;955;p11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56" name="Google Shape;95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14"/>
          <p:cNvSpPr/>
          <p:nvPr/>
        </p:nvSpPr>
        <p:spPr>
          <a:xfrm>
            <a:off x="3629859" y="2332128"/>
            <a:ext cx="1518885" cy="686845"/>
          </a:xfrm>
          <a:custGeom>
            <a:avLst/>
            <a:gdLst/>
            <a:ahLst/>
            <a:cxnLst/>
            <a:rect l="l" t="t" r="r" b="b"/>
            <a:pathLst>
              <a:path w="59262" h="24121" extrusionOk="0">
                <a:moveTo>
                  <a:pt x="0" y="6976"/>
                </a:moveTo>
                <a:cubicBezTo>
                  <a:pt x="7951" y="5920"/>
                  <a:pt x="37830" y="-2217"/>
                  <a:pt x="47707" y="640"/>
                </a:cubicBezTo>
                <a:cubicBezTo>
                  <a:pt x="57584" y="3498"/>
                  <a:pt x="57336" y="20208"/>
                  <a:pt x="59262" y="24121"/>
                </a:cubicBez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958" name="Google Shape;958;p114"/>
          <p:cNvSpPr txBox="1"/>
          <p:nvPr/>
        </p:nvSpPr>
        <p:spPr>
          <a:xfrm>
            <a:off x="2023725" y="2124525"/>
            <a:ext cx="2171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This point is:</a:t>
            </a:r>
            <a:endParaRPr/>
          </a:p>
          <a:p>
            <a:pPr algn="ctr"/>
            <a:r>
              <a:rPr lang="en"/>
              <a:t>(-.25, -.25)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24674" y="1566642"/>
            <a:ext cx="10017303" cy="396839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654050" marR="5080" indent="-285750" algn="just">
              <a:lnSpc>
                <a:spcPct val="100200"/>
              </a:lnSpc>
              <a:spcBef>
                <a:spcPts val="459"/>
              </a:spcBef>
              <a:buFont typeface="Arial" panose="020B0604020202020204" pitchFamily="34" charset="0"/>
              <a:buChar char="•"/>
            </a:pP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f(x,y)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tells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3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r>
              <a:rPr sz="3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lattice</a:t>
            </a:r>
            <a:r>
              <a:rPr sz="3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locations,</a:t>
            </a:r>
            <a:r>
              <a:rPr sz="3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</a:t>
            </a:r>
            <a:r>
              <a:rPr sz="3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3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4050" marR="90170" indent="-285750" algn="just">
              <a:lnSpc>
                <a:spcPct val="100200"/>
              </a:lnSpc>
              <a:spcBef>
                <a:spcPts val="525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3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r>
              <a:rPr sz="3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</a:t>
            </a:r>
            <a:r>
              <a:rPr sz="3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“guess”</a:t>
            </a:r>
            <a:r>
              <a:rPr sz="36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sz="3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3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3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3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locations,</a:t>
            </a:r>
            <a:r>
              <a:rPr sz="3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</a:t>
            </a:r>
            <a:r>
              <a:rPr sz="36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4050" marR="546100" indent="-285750" algn="just">
              <a:lnSpc>
                <a:spcPts val="3050"/>
              </a:lnSpc>
              <a:spcBef>
                <a:spcPts val="79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sz="3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CCD99D-94F9-354D-3711-FD71E758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Verdana"/>
                <a:cs typeface="Verdana"/>
              </a:rPr>
              <a:t>What</a:t>
            </a:r>
            <a:r>
              <a:rPr lang="en-US" sz="4400" spc="-40" dirty="0">
                <a:latin typeface="Verdana"/>
                <a:cs typeface="Verdana"/>
              </a:rPr>
              <a:t> </a:t>
            </a:r>
            <a:r>
              <a:rPr lang="en-US" sz="4400" dirty="0">
                <a:latin typeface="Verdana"/>
                <a:cs typeface="Verdana"/>
              </a:rPr>
              <a:t>is</a:t>
            </a:r>
            <a:r>
              <a:rPr lang="en-US" sz="4400" spc="-40" dirty="0">
                <a:latin typeface="Verdana"/>
                <a:cs typeface="Verdana"/>
              </a:rPr>
              <a:t> </a:t>
            </a:r>
            <a:r>
              <a:rPr lang="en-US" sz="4400" dirty="0">
                <a:latin typeface="Verdana"/>
                <a:cs typeface="Verdana"/>
              </a:rPr>
              <a:t>image</a:t>
            </a:r>
            <a:r>
              <a:rPr lang="en-US" sz="4400" spc="-35" dirty="0">
                <a:latin typeface="Verdana"/>
                <a:cs typeface="Verdana"/>
              </a:rPr>
              <a:t> </a:t>
            </a:r>
            <a:r>
              <a:rPr lang="en-US" sz="4400" spc="-10" dirty="0">
                <a:latin typeface="Verdana"/>
                <a:cs typeface="Verdana"/>
              </a:rPr>
              <a:t>interpolation?</a:t>
            </a:r>
            <a:endParaRPr lang="en-P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out the VALUE of a non-integer point, when the image only comes with integer points, </a:t>
            </a:r>
            <a:r>
              <a:rPr lang="en-US" dirty="0" err="1"/>
              <a:t>ie</a:t>
            </a:r>
            <a:r>
              <a:rPr lang="en-US" dirty="0"/>
              <a:t> (25,45,3).</a:t>
            </a:r>
          </a:p>
          <a:p>
            <a:r>
              <a:rPr lang="en-US" dirty="0"/>
              <a:t>For assignment:</a:t>
            </a:r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>
                <a:solidFill>
                  <a:srgbClr val="0000FF"/>
                </a:solidFill>
              </a:rPr>
              <a:t>Nearest-Neighbor Interpolation</a:t>
            </a:r>
          </a:p>
          <a:p>
            <a:pPr marL="0" indent="0">
              <a:buNone/>
            </a:pPr>
            <a:r>
              <a:rPr lang="en-US" dirty="0"/>
              <a:t>	2</a:t>
            </a:r>
            <a:r>
              <a:rPr lang="en-US" dirty="0">
                <a:solidFill>
                  <a:srgbClr val="C00000"/>
                </a:solidFill>
              </a:rPr>
              <a:t>. Bilinear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6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15"/>
          <p:cNvSpPr txBox="1">
            <a:spLocks noGrp="1"/>
          </p:cNvSpPr>
          <p:nvPr>
            <p:ph type="title"/>
          </p:nvPr>
        </p:nvSpPr>
        <p:spPr>
          <a:xfrm>
            <a:off x="1779900" y="304843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sz="3000" dirty="0"/>
              <a:t>Nearest neighbor: what it sounds like</a:t>
            </a:r>
            <a:endParaRPr sz="3000" dirty="0"/>
          </a:p>
        </p:txBody>
      </p:sp>
      <p:sp>
        <p:nvSpPr>
          <p:cNvPr id="964" name="Google Shape;964;p11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sp>
        <p:nvSpPr>
          <p:cNvPr id="965" name="Google Shape;965;p115"/>
          <p:cNvSpPr txBox="1">
            <a:spLocks noGrp="1"/>
          </p:cNvSpPr>
          <p:nvPr>
            <p:ph type="body" idx="1"/>
          </p:nvPr>
        </p:nvSpPr>
        <p:spPr>
          <a:xfrm>
            <a:off x="1747800" y="1622125"/>
            <a:ext cx="43326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FF"/>
                </a:solidFill>
              </a:rPr>
              <a:t>f(x,y,z) = Im(round(x), round(y), z)</a:t>
            </a:r>
            <a:endParaRPr dirty="0">
              <a:solidFill>
                <a:srgbClr val="0000FF"/>
              </a:solidFill>
            </a:endParaRPr>
          </a:p>
          <a:p>
            <a:pPr>
              <a:spcBef>
                <a:spcPts val="1600"/>
              </a:spcBef>
              <a:buChar char="-"/>
            </a:pPr>
            <a:r>
              <a:rPr lang="en" dirty="0"/>
              <a:t>Looks blocky</a:t>
            </a:r>
            <a:endParaRPr dirty="0"/>
          </a:p>
          <a:p>
            <a:pPr>
              <a:buChar char="-"/>
            </a:pPr>
            <a:r>
              <a:rPr lang="en" dirty="0"/>
              <a:t>Common pitfall: Integer division rounds down in C</a:t>
            </a:r>
            <a:endParaRPr dirty="0"/>
          </a:p>
          <a:p>
            <a:pPr>
              <a:buChar char="-"/>
            </a:pPr>
            <a:r>
              <a:rPr lang="en" dirty="0"/>
              <a:t>Note: z is still int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66" name="Google Shape;96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527" y="2161827"/>
            <a:ext cx="3722975" cy="37229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7" name="Google Shape;96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5" y="1622125"/>
            <a:ext cx="609600" cy="609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sz="2400"/>
              <a:t>Resize algorithm:</a:t>
            </a:r>
            <a:endParaRPr sz="2400"/>
          </a:p>
        </p:txBody>
      </p:sp>
      <p:sp>
        <p:nvSpPr>
          <p:cNvPr id="1135" name="Google Shape;1135;p136"/>
          <p:cNvSpPr txBox="1">
            <a:spLocks noGrp="1"/>
          </p:cNvSpPr>
          <p:nvPr>
            <p:ph type="body" idx="1"/>
          </p:nvPr>
        </p:nvSpPr>
        <p:spPr>
          <a:xfrm>
            <a:off x="1747800" y="1622125"/>
            <a:ext cx="43512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For each pixel in new image:</a:t>
            </a:r>
            <a:endParaRPr dirty="0">
              <a:solidFill>
                <a:schemeClr val="dk1"/>
              </a:solidFill>
            </a:endParaRP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en" sz="2400" dirty="0">
                <a:solidFill>
                  <a:srgbClr val="C00000"/>
                </a:solidFill>
              </a:rPr>
              <a:t>1. Map to old im coordinates</a:t>
            </a:r>
            <a:endParaRPr sz="2400" dirty="0">
              <a:solidFill>
                <a:srgbClr val="C00000"/>
              </a:solidFill>
            </a:endParaRP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en" sz="2400" dirty="0">
                <a:solidFill>
                  <a:srgbClr val="0000FF"/>
                </a:solidFill>
              </a:rPr>
              <a:t>2. Interpolate value</a:t>
            </a:r>
            <a:endParaRPr sz="2400" dirty="0">
              <a:solidFill>
                <a:srgbClr val="0000FF"/>
              </a:solidFill>
            </a:endParaRPr>
          </a:p>
          <a:p>
            <a:pPr marL="571500" lvl="1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en" sz="2400" dirty="0">
                <a:solidFill>
                  <a:srgbClr val="00E200"/>
                </a:solidFill>
              </a:rPr>
              <a:t>3. Set new value in image</a:t>
            </a:r>
            <a:endParaRPr sz="2400" dirty="0">
              <a:solidFill>
                <a:srgbClr val="00E200"/>
              </a:solidFill>
            </a:endParaRPr>
          </a:p>
        </p:txBody>
      </p:sp>
      <p:pic>
        <p:nvPicPr>
          <p:cNvPr id="1136" name="Google Shape;113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002" y="2161815"/>
            <a:ext cx="3722977" cy="372297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7" name="Google Shape;113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000" y="1622125"/>
            <a:ext cx="609600" cy="609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 about shrinking?</a:t>
            </a:r>
            <a:endParaRPr/>
          </a:p>
        </p:txBody>
      </p:sp>
      <p:pic>
        <p:nvPicPr>
          <p:cNvPr id="1144" name="Google Shape;114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399" y="1999102"/>
            <a:ext cx="4365100" cy="3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37"/>
          <p:cNvSpPr txBox="1">
            <a:spLocks noGrp="1"/>
          </p:cNvSpPr>
          <p:nvPr>
            <p:ph type="body" idx="1"/>
          </p:nvPr>
        </p:nvSpPr>
        <p:spPr>
          <a:xfrm>
            <a:off x="1747800" y="1622125"/>
            <a:ext cx="43512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NN and Bilinear only look at small area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Lots of artifacting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Staircase pattern on diagonal lines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So what is this interpolation useful for?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Image resizing!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1747800" y="1622125"/>
            <a:ext cx="43527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Say we want to increase the size of an image…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a beautiful image of a sunset… it’s just very small… 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277" y="1888540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45EC4-958E-49F9-953C-F87837B5F016}"/>
              </a:ext>
            </a:extLst>
          </p:cNvPr>
          <p:cNvSpPr/>
          <p:nvPr/>
        </p:nvSpPr>
        <p:spPr>
          <a:xfrm>
            <a:off x="1284440" y="1372227"/>
            <a:ext cx="88227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Linear Interpolation means estimating values using linear polynomials.</a:t>
            </a:r>
          </a:p>
          <a:p>
            <a:endParaRPr lang="en-US" sz="2800" dirty="0"/>
          </a:p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Suppose we have two points P1(20) and P4(30) and we want to estimate the between these two points.</a:t>
            </a:r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AFCBFE-C115-3FD8-EEC9-EE865169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Linear Interpolation:</a:t>
            </a:r>
            <a:br>
              <a:rPr lang="en-US" sz="4400" b="1" dirty="0"/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3834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5"/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Image interpolation and resizing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D58301-5BE7-4051-9994-CA6BE66943F3}"/>
              </a:ext>
            </a:extLst>
          </p:cNvPr>
          <p:cNvCxnSpPr/>
          <p:nvPr/>
        </p:nvCxnSpPr>
        <p:spPr>
          <a:xfrm>
            <a:off x="3267456" y="4072045"/>
            <a:ext cx="565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19235D-41CD-45B0-A9EA-1A820E8B5B36}"/>
              </a:ext>
            </a:extLst>
          </p:cNvPr>
          <p:cNvSpPr txBox="1"/>
          <p:nvPr/>
        </p:nvSpPr>
        <p:spPr>
          <a:xfrm>
            <a:off x="2815251" y="409163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(0)</a:t>
            </a:r>
            <a:endParaRPr lang="x-non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8DF45C-D7BC-4B54-A801-DE6478ABA4DA}"/>
              </a:ext>
            </a:extLst>
          </p:cNvPr>
          <p:cNvSpPr/>
          <p:nvPr/>
        </p:nvSpPr>
        <p:spPr>
          <a:xfrm>
            <a:off x="3170204" y="3993266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3887EB-E08E-4208-9A81-B08F22E756E3}"/>
              </a:ext>
            </a:extLst>
          </p:cNvPr>
          <p:cNvSpPr/>
          <p:nvPr/>
        </p:nvSpPr>
        <p:spPr>
          <a:xfrm>
            <a:off x="8851392" y="3986698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6C5622-A8F7-4076-A9AC-1E137356E2C8}"/>
              </a:ext>
            </a:extLst>
          </p:cNvPr>
          <p:cNvSpPr/>
          <p:nvPr/>
        </p:nvSpPr>
        <p:spPr>
          <a:xfrm>
            <a:off x="4980716" y="3986698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35A8CE-EAEE-4C83-BBE2-E2735316A3B7}"/>
              </a:ext>
            </a:extLst>
          </p:cNvPr>
          <p:cNvSpPr/>
          <p:nvPr/>
        </p:nvSpPr>
        <p:spPr>
          <a:xfrm>
            <a:off x="7040880" y="3986698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8815E-B61E-4466-8837-1A9CDBB49505}"/>
              </a:ext>
            </a:extLst>
          </p:cNvPr>
          <p:cNvSpPr txBox="1"/>
          <p:nvPr/>
        </p:nvSpPr>
        <p:spPr>
          <a:xfrm>
            <a:off x="4706295" y="409163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(1)</a:t>
            </a:r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5BF6E-B644-4C4A-8037-277491695001}"/>
              </a:ext>
            </a:extLst>
          </p:cNvPr>
          <p:cNvSpPr txBox="1"/>
          <p:nvPr/>
        </p:nvSpPr>
        <p:spPr>
          <a:xfrm>
            <a:off x="6675161" y="414686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(2)</a:t>
            </a:r>
            <a:endParaRPr lang="x-non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164AB-5384-43A3-B3CD-731E28DCEC5B}"/>
              </a:ext>
            </a:extLst>
          </p:cNvPr>
          <p:cNvSpPr txBox="1"/>
          <p:nvPr/>
        </p:nvSpPr>
        <p:spPr>
          <a:xfrm>
            <a:off x="8485673" y="413561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 (3)</a:t>
            </a:r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D0790-3F3F-4B7D-860B-9F815F759EA6}"/>
              </a:ext>
            </a:extLst>
          </p:cNvPr>
          <p:cNvSpPr txBox="1"/>
          <p:nvPr/>
        </p:nvSpPr>
        <p:spPr>
          <a:xfrm>
            <a:off x="3103148" y="3619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15813-39E4-4819-87A3-96DCEB5876B2}"/>
              </a:ext>
            </a:extLst>
          </p:cNvPr>
          <p:cNvSpPr txBox="1"/>
          <p:nvPr/>
        </p:nvSpPr>
        <p:spPr>
          <a:xfrm>
            <a:off x="8771560" y="3585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1C20A-ACC5-4F6B-9960-815AE232FB0B}"/>
              </a:ext>
            </a:extLst>
          </p:cNvPr>
          <p:cNvSpPr txBox="1"/>
          <p:nvPr/>
        </p:nvSpPr>
        <p:spPr>
          <a:xfrm>
            <a:off x="2408744" y="4575566"/>
            <a:ext cx="244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2/3 * P1 + 1/3 * P4</a:t>
            </a:r>
          </a:p>
          <a:p>
            <a:r>
              <a:rPr lang="en-US" dirty="0"/>
              <a:t>     = 2/3 * 20 + 1/3 * 30</a:t>
            </a:r>
          </a:p>
          <a:p>
            <a:r>
              <a:rPr lang="en-US" dirty="0"/>
              <a:t>     = 23.33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3A409-E266-4258-9879-A111BC56DCAE}"/>
              </a:ext>
            </a:extLst>
          </p:cNvPr>
          <p:cNvSpPr txBox="1"/>
          <p:nvPr/>
        </p:nvSpPr>
        <p:spPr>
          <a:xfrm>
            <a:off x="7275057" y="4524432"/>
            <a:ext cx="244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 = 1/3 * P1 + 2/3 * P4</a:t>
            </a:r>
          </a:p>
          <a:p>
            <a:r>
              <a:rPr lang="en-US" dirty="0"/>
              <a:t>     = 1/3 * 20 + 2/3 * 30</a:t>
            </a:r>
          </a:p>
          <a:p>
            <a:r>
              <a:rPr lang="en-US" dirty="0"/>
              <a:t>     = 26.67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57883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6A1C20A-ACC5-4F6B-9960-815AE232FB0B}"/>
              </a:ext>
            </a:extLst>
          </p:cNvPr>
          <p:cNvSpPr txBox="1"/>
          <p:nvPr/>
        </p:nvSpPr>
        <p:spPr>
          <a:xfrm>
            <a:off x="2408744" y="4575566"/>
            <a:ext cx="244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2/3 * P1 + 1/3 * P4</a:t>
            </a:r>
          </a:p>
          <a:p>
            <a:r>
              <a:rPr lang="en-US" dirty="0"/>
              <a:t>     = 2/3 * 20 + 1/3 * 30</a:t>
            </a:r>
          </a:p>
          <a:p>
            <a:r>
              <a:rPr lang="en-US" dirty="0"/>
              <a:t>     = 23.33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3A409-E266-4258-9879-A111BC56DCAE}"/>
              </a:ext>
            </a:extLst>
          </p:cNvPr>
          <p:cNvSpPr txBox="1"/>
          <p:nvPr/>
        </p:nvSpPr>
        <p:spPr>
          <a:xfrm>
            <a:off x="7275057" y="4524432"/>
            <a:ext cx="244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 = 1/3 * P1 + 2/3 * P4</a:t>
            </a:r>
          </a:p>
          <a:p>
            <a:r>
              <a:rPr lang="en-US" dirty="0"/>
              <a:t>     = 1/3 * 20 + 2/3 * 30</a:t>
            </a:r>
          </a:p>
          <a:p>
            <a:r>
              <a:rPr lang="en-US" dirty="0"/>
              <a:t>     = 26.67</a:t>
            </a:r>
            <a:endParaRPr lang="x-non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415701-0463-4386-B2F7-C87F756C9352}"/>
              </a:ext>
            </a:extLst>
          </p:cNvPr>
          <p:cNvCxnSpPr/>
          <p:nvPr/>
        </p:nvCxnSpPr>
        <p:spPr>
          <a:xfrm>
            <a:off x="2947490" y="4072045"/>
            <a:ext cx="565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C15399-F34A-461E-B454-356757C85FA5}"/>
              </a:ext>
            </a:extLst>
          </p:cNvPr>
          <p:cNvSpPr txBox="1"/>
          <p:nvPr/>
        </p:nvSpPr>
        <p:spPr>
          <a:xfrm>
            <a:off x="2548730" y="415437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(0)</a:t>
            </a:r>
            <a:endParaRPr lang="x-non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A85AC6-88D9-46DC-9D33-C2604AD6C916}"/>
              </a:ext>
            </a:extLst>
          </p:cNvPr>
          <p:cNvSpPr/>
          <p:nvPr/>
        </p:nvSpPr>
        <p:spPr>
          <a:xfrm>
            <a:off x="2850238" y="3993266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21E84E-C935-4CF2-ACD0-EF97EF30DBDA}"/>
              </a:ext>
            </a:extLst>
          </p:cNvPr>
          <p:cNvSpPr/>
          <p:nvPr/>
        </p:nvSpPr>
        <p:spPr>
          <a:xfrm>
            <a:off x="8531426" y="3986698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587A63-C19B-4E34-93F2-8BF4F112C544}"/>
              </a:ext>
            </a:extLst>
          </p:cNvPr>
          <p:cNvSpPr/>
          <p:nvPr/>
        </p:nvSpPr>
        <p:spPr>
          <a:xfrm>
            <a:off x="4660750" y="3986698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CDC8BF-41CA-4CAB-B182-82AA585B908C}"/>
              </a:ext>
            </a:extLst>
          </p:cNvPr>
          <p:cNvSpPr/>
          <p:nvPr/>
        </p:nvSpPr>
        <p:spPr>
          <a:xfrm>
            <a:off x="6720914" y="3986698"/>
            <a:ext cx="182596" cy="1519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1B6613-088A-44B8-8DE3-F10EF1C9C4F5}"/>
              </a:ext>
            </a:extLst>
          </p:cNvPr>
          <p:cNvSpPr txBox="1"/>
          <p:nvPr/>
        </p:nvSpPr>
        <p:spPr>
          <a:xfrm>
            <a:off x="4351516" y="410589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(1)</a:t>
            </a:r>
            <a:endParaRPr lang="x-non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B56E87-C52A-4C13-8F39-D70714D66513}"/>
              </a:ext>
            </a:extLst>
          </p:cNvPr>
          <p:cNvSpPr txBox="1"/>
          <p:nvPr/>
        </p:nvSpPr>
        <p:spPr>
          <a:xfrm>
            <a:off x="6355193" y="41243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(2)</a:t>
            </a:r>
            <a:endParaRPr lang="x-non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DCA39-5B19-43F4-ADAB-324584860689}"/>
              </a:ext>
            </a:extLst>
          </p:cNvPr>
          <p:cNvSpPr txBox="1"/>
          <p:nvPr/>
        </p:nvSpPr>
        <p:spPr>
          <a:xfrm>
            <a:off x="8157979" y="411721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 (3)</a:t>
            </a:r>
            <a:endParaRPr lang="x-non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7C16F-6D84-40E4-896E-77D92BC296AC}"/>
              </a:ext>
            </a:extLst>
          </p:cNvPr>
          <p:cNvSpPr txBox="1"/>
          <p:nvPr/>
        </p:nvSpPr>
        <p:spPr>
          <a:xfrm>
            <a:off x="2783182" y="3619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  <a:endParaRPr lang="x-non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D854F-E72C-451E-93FD-8C6ED116E928}"/>
              </a:ext>
            </a:extLst>
          </p:cNvPr>
          <p:cNvSpPr txBox="1"/>
          <p:nvPr/>
        </p:nvSpPr>
        <p:spPr>
          <a:xfrm>
            <a:off x="8451594" y="3585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  <a:endParaRPr lang="x-non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0B838B-D929-4889-94CE-98C1031F15AF}"/>
              </a:ext>
            </a:extLst>
          </p:cNvPr>
          <p:cNvSpPr txBox="1"/>
          <p:nvPr/>
        </p:nvSpPr>
        <p:spPr>
          <a:xfrm>
            <a:off x="6463397" y="355078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26.67</a:t>
            </a:r>
            <a:endParaRPr lang="x-non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8D4AB-3AF7-41D1-92F4-BBF3D9B8CB66}"/>
              </a:ext>
            </a:extLst>
          </p:cNvPr>
          <p:cNvSpPr txBox="1"/>
          <p:nvPr/>
        </p:nvSpPr>
        <p:spPr>
          <a:xfrm>
            <a:off x="4432689" y="3585578"/>
            <a:ext cx="82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23.33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81575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76A46-B7A8-A74A-36E4-869A3CFB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3C7A89-2605-BD7A-6411-79ACC654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Untitled Sans"/>
              </a:rPr>
              <a:t>Linear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Untitled Sans"/>
              </a:rPr>
              <a:t>Interpolation</a:t>
            </a:r>
            <a:r>
              <a:rPr lang="es-ES" b="0" i="0" dirty="0">
                <a:solidFill>
                  <a:srgbClr val="333333"/>
                </a:solidFill>
                <a:effectLst/>
                <a:latin typeface="Untitled Sans"/>
              </a:rPr>
              <a:t> (y) = 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y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1+(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−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1)(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y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2−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y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1)</a:t>
            </a:r>
          </a:p>
          <a:p>
            <a:pPr marL="3657600" lvl="8" indent="0">
              <a:buNone/>
            </a:pPr>
            <a:r>
              <a:rPr lang="es-ES" dirty="0">
                <a:solidFill>
                  <a:srgbClr val="333333"/>
                </a:solidFill>
                <a:latin typeface="MJXc-TeX-main-R"/>
              </a:rPr>
              <a:t>	            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in-R"/>
              </a:rPr>
              <a:t>(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in-R"/>
              </a:rPr>
              <a:t>2−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in-R"/>
              </a:rPr>
              <a:t>1)</a:t>
            </a:r>
          </a:p>
          <a:p>
            <a:pPr marL="3657600" lvl="8" indent="0">
              <a:buNone/>
            </a:pPr>
            <a:endParaRPr lang="es-ES" sz="2800" dirty="0">
              <a:solidFill>
                <a:srgbClr val="333333"/>
              </a:solidFill>
              <a:latin typeface="MJXc-TeX-main-R"/>
            </a:endParaRPr>
          </a:p>
          <a:p>
            <a:pPr marL="360000" lvl="8" indent="0">
              <a:buNone/>
            </a:pP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Find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P2=y=? </a:t>
            </a:r>
          </a:p>
          <a:p>
            <a:pPr marL="360000" lvl="8" indent="0">
              <a:buNone/>
            </a:pP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Where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x= 1, 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x2=3, 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x1=0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y2=30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y1=20</a:t>
            </a:r>
          </a:p>
          <a:p>
            <a:pPr marL="360000" lvl="8" indent="0">
              <a:buNone/>
            </a:pP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Now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, </a:t>
            </a: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You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can </a:t>
            </a: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find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y=?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714F0-3675-BF74-71A0-7C303F93B911}"/>
              </a:ext>
            </a:extLst>
          </p:cNvPr>
          <p:cNvCxnSpPr/>
          <p:nvPr/>
        </p:nvCxnSpPr>
        <p:spPr>
          <a:xfrm>
            <a:off x="6195317" y="2270588"/>
            <a:ext cx="1017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51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76A46-B7A8-A74A-36E4-869A3CFB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3C7A89-2605-BD7A-6411-79ACC654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Untitled Sans"/>
              </a:rPr>
              <a:t>Linear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Untitled Sans"/>
              </a:rPr>
              <a:t>Interpolation</a:t>
            </a:r>
            <a:r>
              <a:rPr lang="es-ES" b="0" i="0" dirty="0">
                <a:solidFill>
                  <a:srgbClr val="333333"/>
                </a:solidFill>
                <a:effectLst/>
                <a:latin typeface="Untitled Sans"/>
              </a:rPr>
              <a:t>(y) = 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y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1+(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−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1)(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y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2−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th-I"/>
              </a:rPr>
              <a:t>y</a:t>
            </a:r>
            <a:r>
              <a:rPr lang="es-ES" b="0" i="0" dirty="0">
                <a:solidFill>
                  <a:srgbClr val="333333"/>
                </a:solidFill>
                <a:effectLst/>
                <a:latin typeface="MJXc-TeX-main-R"/>
              </a:rPr>
              <a:t>1)</a:t>
            </a:r>
          </a:p>
          <a:p>
            <a:pPr marL="3657600" lvl="8" indent="0">
              <a:buNone/>
            </a:pPr>
            <a:r>
              <a:rPr lang="es-ES" dirty="0">
                <a:solidFill>
                  <a:srgbClr val="333333"/>
                </a:solidFill>
                <a:latin typeface="MJXc-TeX-main-R"/>
              </a:rPr>
              <a:t>	            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in-R"/>
              </a:rPr>
              <a:t>(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in-R"/>
              </a:rPr>
              <a:t>2−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MJXc-TeX-main-R"/>
              </a:rPr>
              <a:t>1)</a:t>
            </a:r>
          </a:p>
          <a:p>
            <a:pPr marL="3657600" lvl="8" indent="0">
              <a:buNone/>
            </a:pPr>
            <a:endParaRPr lang="es-ES" sz="2800" dirty="0">
              <a:solidFill>
                <a:srgbClr val="333333"/>
              </a:solidFill>
              <a:latin typeface="MJXc-TeX-main-R"/>
            </a:endParaRP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 </a:t>
            </a: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Similarly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</a:t>
            </a: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Find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P3=y=? </a:t>
            </a:r>
          </a:p>
          <a:p>
            <a:pPr marL="360000" lvl="8" indent="0">
              <a:buNone/>
            </a:pP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Where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x= 2, 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x2=3, 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x1=0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y2=30</a:t>
            </a:r>
          </a:p>
          <a:p>
            <a:pPr marL="360000" lvl="8" indent="0">
              <a:buNone/>
            </a:pPr>
            <a:r>
              <a:rPr lang="es-ES" sz="2800" dirty="0">
                <a:solidFill>
                  <a:srgbClr val="333333"/>
                </a:solidFill>
                <a:latin typeface="MJXc-TeX-main-R"/>
              </a:rPr>
              <a:t>y1=20	</a:t>
            </a:r>
          </a:p>
          <a:p>
            <a:pPr marL="360000" lvl="8" indent="0">
              <a:buNone/>
            </a:pP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Now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, </a:t>
            </a: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You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can </a:t>
            </a:r>
            <a:r>
              <a:rPr lang="es-ES" sz="2800" dirty="0" err="1">
                <a:solidFill>
                  <a:srgbClr val="333333"/>
                </a:solidFill>
                <a:latin typeface="MJXc-TeX-main-R"/>
              </a:rPr>
              <a:t>find</a:t>
            </a:r>
            <a:r>
              <a:rPr lang="es-ES" sz="2800" dirty="0">
                <a:solidFill>
                  <a:srgbClr val="333333"/>
                </a:solidFill>
                <a:latin typeface="MJXc-TeX-main-R"/>
              </a:rPr>
              <a:t> y=?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714F0-3675-BF74-71A0-7C303F93B911}"/>
              </a:ext>
            </a:extLst>
          </p:cNvPr>
          <p:cNvCxnSpPr/>
          <p:nvPr/>
        </p:nvCxnSpPr>
        <p:spPr>
          <a:xfrm>
            <a:off x="6463823" y="2255928"/>
            <a:ext cx="1017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72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524500" y="2514600"/>
            <a:ext cx="76200" cy="457200"/>
            <a:chOff x="4000500" y="2514600"/>
            <a:chExt cx="76200" cy="457200"/>
          </a:xfrm>
        </p:grpSpPr>
        <p:sp>
          <p:nvSpPr>
            <p:cNvPr id="6" name="object 6"/>
            <p:cNvSpPr/>
            <p:nvPr/>
          </p:nvSpPr>
          <p:spPr>
            <a:xfrm>
              <a:off x="4038599" y="2514600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0" y="0"/>
                  </a:moveTo>
                  <a:lnTo>
                    <a:pt x="0" y="43179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0500" y="2895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524500" y="3733800"/>
            <a:ext cx="76200" cy="457200"/>
            <a:chOff x="4000500" y="3733800"/>
            <a:chExt cx="76200" cy="457200"/>
          </a:xfrm>
        </p:grpSpPr>
        <p:sp>
          <p:nvSpPr>
            <p:cNvPr id="9" name="object 9"/>
            <p:cNvSpPr/>
            <p:nvPr/>
          </p:nvSpPr>
          <p:spPr>
            <a:xfrm>
              <a:off x="4038599" y="3733800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0" y="0"/>
                  </a:moveTo>
                  <a:lnTo>
                    <a:pt x="0" y="43179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0500" y="4114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88539" y="1861820"/>
            <a:ext cx="782955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0">
              <a:spcBef>
                <a:spcPts val="100"/>
              </a:spcBef>
            </a:pPr>
            <a:r>
              <a:rPr spc="-10" dirty="0">
                <a:latin typeface="Verdana"/>
                <a:cs typeface="Verdana"/>
              </a:rPr>
              <a:t>f(n)=[0,120,180,120,0]</a:t>
            </a:r>
            <a:endParaRPr>
              <a:latin typeface="Verdana"/>
              <a:cs typeface="Verdana"/>
            </a:endParaRPr>
          </a:p>
          <a:p>
            <a:pPr>
              <a:spcBef>
                <a:spcPts val="110"/>
              </a:spcBef>
            </a:pPr>
            <a:endParaRPr>
              <a:latin typeface="Verdana"/>
              <a:cs typeface="Verdana"/>
            </a:endParaRPr>
          </a:p>
          <a:p>
            <a:pPr marL="1079500" marR="1326515" indent="2574925">
              <a:lnSpc>
                <a:spcPct val="182900"/>
              </a:lnSpc>
            </a:pPr>
            <a:r>
              <a:rPr dirty="0">
                <a:latin typeface="Verdana"/>
                <a:cs typeface="Verdana"/>
              </a:rPr>
              <a:t>Interpolate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at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1/2-pixel f(x)=[0,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60</a:t>
            </a:r>
            <a:r>
              <a:rPr spc="-10" dirty="0">
                <a:latin typeface="Verdana"/>
                <a:cs typeface="Verdana"/>
              </a:rPr>
              <a:t>,120,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150</a:t>
            </a:r>
            <a:r>
              <a:rPr spc="-10" dirty="0">
                <a:latin typeface="Verdana"/>
                <a:cs typeface="Verdana"/>
              </a:rPr>
              <a:t>,180,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150</a:t>
            </a:r>
            <a:r>
              <a:rPr spc="-10" dirty="0">
                <a:latin typeface="Verdana"/>
                <a:cs typeface="Verdana"/>
              </a:rPr>
              <a:t>,120,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60</a:t>
            </a:r>
            <a:r>
              <a:rPr spc="-10" dirty="0">
                <a:latin typeface="Verdana"/>
                <a:cs typeface="Verdana"/>
              </a:rPr>
              <a:t>,0],</a:t>
            </a:r>
            <a:r>
              <a:rPr spc="1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x=n/2</a:t>
            </a:r>
            <a:endParaRPr>
              <a:latin typeface="Verdana"/>
              <a:cs typeface="Verdana"/>
            </a:endParaRPr>
          </a:p>
          <a:p>
            <a:pPr marL="12700" marR="5080" indent="3657600">
              <a:lnSpc>
                <a:spcPct val="244800"/>
              </a:lnSpc>
              <a:spcBef>
                <a:spcPts val="225"/>
              </a:spcBef>
            </a:pPr>
            <a:r>
              <a:rPr dirty="0">
                <a:latin typeface="Verdana"/>
                <a:cs typeface="Verdana"/>
              </a:rPr>
              <a:t>Interpolate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dirty="0">
                <a:latin typeface="Verdana"/>
                <a:cs typeface="Verdana"/>
              </a:rPr>
              <a:t>at</a:t>
            </a:r>
            <a:r>
              <a:rPr spc="-3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1/3-pixel f(x)=[0,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20,40</a:t>
            </a:r>
            <a:r>
              <a:rPr spc="-10" dirty="0">
                <a:latin typeface="Verdana"/>
                <a:cs typeface="Verdana"/>
              </a:rPr>
              <a:t>,60,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80,100</a:t>
            </a:r>
            <a:r>
              <a:rPr spc="-10" dirty="0">
                <a:latin typeface="Verdana"/>
                <a:cs typeface="Verdana"/>
              </a:rPr>
              <a:t>,120,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130,140</a:t>
            </a:r>
            <a:r>
              <a:rPr spc="-10" dirty="0">
                <a:latin typeface="Verdana"/>
                <a:cs typeface="Verdana"/>
              </a:rPr>
              <a:t>,150,</a:t>
            </a:r>
            <a:r>
              <a:rPr spc="-10" dirty="0">
                <a:solidFill>
                  <a:srgbClr val="FF0000"/>
                </a:solidFill>
                <a:latin typeface="Verdana"/>
                <a:cs typeface="Verdana"/>
              </a:rPr>
              <a:t>160,170</a:t>
            </a:r>
            <a:r>
              <a:rPr spc="-10" dirty="0">
                <a:latin typeface="Verdana"/>
                <a:cs typeface="Verdana"/>
              </a:rPr>
              <a:t>,180,</a:t>
            </a:r>
            <a:r>
              <a:rPr spc="-10" dirty="0">
                <a:latin typeface="Arial MT"/>
                <a:cs typeface="Arial MT"/>
              </a:rPr>
              <a:t>…</a:t>
            </a:r>
            <a:r>
              <a:rPr spc="-10" dirty="0">
                <a:latin typeface="Verdana"/>
                <a:cs typeface="Verdana"/>
              </a:rPr>
              <a:t>],</a:t>
            </a:r>
            <a:r>
              <a:rPr spc="-8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x=n/6</a:t>
            </a:r>
            <a:endParaRPr>
              <a:latin typeface="Verdana"/>
              <a:cs typeface="Verdana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0A6B63D-81B3-19B9-CC2B-F14D91A2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  <a:endParaRPr lang="en-PK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5BE3D54-6088-9093-DBE8-E9DBFC2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4E0F-C856-5DBB-279D-2CC51FC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Bi-Linear Interpolation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0919-37FF-38ED-7409-4866D5529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291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Let’s do something interesting already!!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Want to make image smaller</a:t>
            </a:r>
            <a:endParaRPr/>
          </a:p>
        </p:txBody>
      </p:sp>
      <p:sp>
        <p:nvSpPr>
          <p:cNvPr id="566" name="Google Shape;566;p7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65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573" name="Google Shape;573;p7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90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213" y="30292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213" y="386808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582" name="Google Shape;582;p7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83" name="Google Shape;5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90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1622125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3969550"/>
            <a:ext cx="1915250" cy="1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An image is like a function</a:t>
            </a:r>
            <a:endParaRPr dirty="0"/>
          </a:p>
        </p:txBody>
      </p:sp>
      <p:sp>
        <p:nvSpPr>
          <p:cNvPr id="896" name="Google Shape;896;p106"/>
          <p:cNvSpPr txBox="1">
            <a:spLocks noGrp="1"/>
          </p:cNvSpPr>
          <p:nvPr>
            <p:ph type="body" idx="1"/>
          </p:nvPr>
        </p:nvSpPr>
        <p:spPr>
          <a:xfrm>
            <a:off x="1747800" y="1622125"/>
            <a:ext cx="43326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An image is a mapping from indices to pixel value:</a:t>
            </a:r>
            <a:endParaRPr dirty="0"/>
          </a:p>
          <a:p>
            <a:pPr marL="914400">
              <a:spcBef>
                <a:spcPts val="1600"/>
              </a:spcBef>
              <a:buChar char="-"/>
            </a:pPr>
            <a:r>
              <a:rPr lang="en" dirty="0"/>
              <a:t>Im: </a:t>
            </a:r>
            <a:r>
              <a:rPr lang="en" dirty="0">
                <a:solidFill>
                  <a:srgbClr val="0000FF"/>
                </a:solidFill>
              </a:rPr>
              <a:t>I x I x I -&gt; R</a:t>
            </a:r>
            <a:endParaRPr dirty="0">
              <a:solidFill>
                <a:srgbClr val="0000FF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We may want to pass in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non-integers:</a:t>
            </a:r>
            <a:endParaRPr dirty="0">
              <a:solidFill>
                <a:srgbClr val="FF0000"/>
              </a:solidFill>
            </a:endParaRPr>
          </a:p>
          <a:p>
            <a:pPr marL="914400">
              <a:spcBef>
                <a:spcPts val="1600"/>
              </a:spcBef>
              <a:buChar char="-"/>
            </a:pPr>
            <a:r>
              <a:rPr lang="en" dirty="0"/>
              <a:t>Im’: </a:t>
            </a:r>
            <a:r>
              <a:rPr lang="en" dirty="0">
                <a:solidFill>
                  <a:srgbClr val="0000FF"/>
                </a:solidFill>
              </a:rPr>
              <a:t>R x R x I -&gt; R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897" name="Google Shape;897;p10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98" name="Google Shape;89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75" y="1925800"/>
            <a:ext cx="4540426" cy="3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591" name="Google Shape;591;p7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92" name="Google Shape;5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90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1622125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3969550"/>
            <a:ext cx="1915250" cy="1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00" name="Google Shape;600;p8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01" name="Google Shape;6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1622125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3969550"/>
            <a:ext cx="1915250" cy="1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09" name="Google Shape;609;p8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10" name="Google Shape;6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1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12" name="Google Shape;6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1622125"/>
            <a:ext cx="1915250" cy="1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1"/>
          <p:cNvSpPr/>
          <p:nvPr/>
        </p:nvSpPr>
        <p:spPr>
          <a:xfrm>
            <a:off x="7530875" y="2043925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448x448 -&gt; 64x64</a:t>
            </a:r>
            <a:endParaRPr dirty="0"/>
          </a:p>
        </p:txBody>
      </p:sp>
      <p:sp>
        <p:nvSpPr>
          <p:cNvPr id="619" name="Google Shape;619;p8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20" name="Google Shape;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2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22" name="Google Shape;62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715527" y="933697"/>
            <a:ext cx="3657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Note: this example assumes that the</a:t>
            </a:r>
          </a:p>
          <a:p>
            <a:r>
              <a:rPr lang="en-US">
                <a:solidFill>
                  <a:srgbClr val="0000FF"/>
                </a:solidFill>
              </a:rPr>
              <a:t>interpolation lands at the center of</a:t>
            </a:r>
          </a:p>
          <a:p>
            <a:r>
              <a:rPr lang="en-US" dirty="0">
                <a:solidFill>
                  <a:srgbClr val="0000FF"/>
                </a:solidFill>
              </a:rPr>
              <a:t>each of the big 7 x 7 areas of pixels.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28" name="Google Shape;628;p8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29" name="Google Shape;6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3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31" name="Google Shape;63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37" name="Google Shape;637;p8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38" name="Google Shape;6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0" name="Google Shape;64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5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46" name="Google Shape;646;p8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47" name="Google Shape;6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5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9" name="Google Shape;64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55" name="Google Shape;655;p8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56" name="Google Shape;6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6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58" name="Google Shape;65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64" name="Google Shape;664;p8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65" name="Google Shape;6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7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67" name="Google Shape;66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73" name="Google Shape;673;p8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74" name="Google Shape;67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8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76" name="Google Shape;67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04" name="Google Shape;904;p10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05" name="Google Shape;90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499566" y="3148149"/>
            <a:ext cx="158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integer pixels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82" name="Google Shape;682;p8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83" name="Google Shape;6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9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85" name="Google Shape;68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691" name="Google Shape;691;p9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92" name="Google Shape;6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0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94" name="Google Shape;69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00" name="Google Shape;700;p9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01" name="Google Shape;7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91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03" name="Google Shape;70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09" name="Google Shape;709;p9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10" name="Google Shape;7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92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12" name="Google Shape;71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19" name="Google Shape;7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3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21" name="Google Shape;72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27" name="Google Shape;727;p9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28" name="Google Shape;72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4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30" name="Google Shape;7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36" name="Google Shape;736;p9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37" name="Google Shape;73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5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39" name="Google Shape;73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45" name="Google Shape;745;p9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46" name="Google Shape;7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6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48" name="Google Shape;74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54" name="Google Shape;754;p9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55" name="Google Shape;75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7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57" name="Google Shape;7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63" name="Google Shape;763;p9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64" name="Google Shape;76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8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66" name="Google Shape;7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11" name="Google Shape;911;p10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12" name="Google Shape;91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133807" y="2717074"/>
            <a:ext cx="2207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We can think of their</a:t>
            </a:r>
          </a:p>
          <a:p>
            <a:r>
              <a:rPr lang="en-US" dirty="0">
                <a:solidFill>
                  <a:srgbClr val="0000FF"/>
                </a:solidFill>
              </a:rPr>
              <a:t>values as being at the</a:t>
            </a:r>
          </a:p>
          <a:p>
            <a:r>
              <a:rPr lang="en-US" dirty="0">
                <a:solidFill>
                  <a:srgbClr val="0000FF"/>
                </a:solidFill>
              </a:rPr>
              <a:t>centers.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72" name="Google Shape;772;p9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73" name="Google Shape;77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9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75" name="Google Shape;77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81" name="Google Shape;781;p10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82" name="Google Shape;7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0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84" name="Google Shape;78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90" name="Google Shape;790;p10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91" name="Google Shape;7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1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93" name="Google Shape;79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799" name="Google Shape;799;p10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00" name="Google Shape;80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2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02" name="Google Shape;80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08" name="Google Shape;808;p10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09" name="Google Shape;8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03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11" name="Google Shape;81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17" name="Google Shape;817;p10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18" name="Google Shape;8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4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20" name="Google Shape;82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26" name="Google Shape;826;p10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27" name="Google Shape;82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5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29" name="Google Shape;82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35" name="Google Shape;835;p10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36" name="Google Shape;8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6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38" name="Google Shape;83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44" name="Google Shape;844;p10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45" name="Google Shape;84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07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47" name="Google Shape;84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53" name="Google Shape;853;p10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54" name="Google Shape;85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8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56" name="Google Shape;85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18" name="Google Shape;918;p10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19" name="Google Shape;91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146870" y="2952206"/>
            <a:ext cx="218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Now we can move to</a:t>
            </a:r>
          </a:p>
          <a:p>
            <a:r>
              <a:rPr lang="en-US" dirty="0">
                <a:solidFill>
                  <a:srgbClr val="0000FF"/>
                </a:solidFill>
              </a:rPr>
              <a:t>a real coordinate</a:t>
            </a:r>
          </a:p>
          <a:p>
            <a:r>
              <a:rPr lang="en-US" dirty="0">
                <a:solidFill>
                  <a:srgbClr val="0000FF"/>
                </a:solidFill>
              </a:rPr>
              <a:t>system.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62" name="Google Shape;862;p10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63" name="Google Shape;86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9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65" name="Google Shape;86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71" name="Google Shape;871;p11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72" name="Google Shape;87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10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74" name="Google Shape;87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80" name="Google Shape;880;p11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81" name="Google Shape;8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1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83" name="Google Shape;88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89" name="Google Shape;889;p11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90" name="Google Shape;89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2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92" name="Google Shape;89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898" name="Google Shape;898;p11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899" name="Google Shape;8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13"/>
          <p:cNvSpPr/>
          <p:nvPr/>
        </p:nvSpPr>
        <p:spPr>
          <a:xfrm>
            <a:off x="1971250" y="2869925"/>
            <a:ext cx="456600" cy="45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01" name="Google Shape;90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907" name="Google Shape;907;p11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08" name="Google Shape;90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14"/>
          <p:cNvSpPr/>
          <p:nvPr/>
        </p:nvSpPr>
        <p:spPr>
          <a:xfrm>
            <a:off x="1651950" y="1883800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10" name="Google Shape;91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99" y="1622125"/>
            <a:ext cx="1915250" cy="1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14"/>
          <p:cNvSpPr/>
          <p:nvPr/>
        </p:nvSpPr>
        <p:spPr>
          <a:xfrm>
            <a:off x="7297950" y="1661900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5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917" name="Google Shape;917;p11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18" name="Google Shape;9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5"/>
          <p:cNvSpPr/>
          <p:nvPr/>
        </p:nvSpPr>
        <p:spPr>
          <a:xfrm>
            <a:off x="1651950" y="1883800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20" name="Google Shape;9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715527" y="951172"/>
            <a:ext cx="3662541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Note: this example assumes that the</a:t>
            </a:r>
          </a:p>
          <a:p>
            <a:r>
              <a:rPr lang="en-US" dirty="0">
                <a:solidFill>
                  <a:srgbClr val="0000FF"/>
                </a:solidFill>
              </a:rPr>
              <a:t>interpolation lands at the center of</a:t>
            </a:r>
          </a:p>
          <a:p>
            <a:r>
              <a:rPr lang="en-US" dirty="0">
                <a:solidFill>
                  <a:srgbClr val="0000FF"/>
                </a:solidFill>
              </a:rPr>
              <a:t>each of the big 7 x 7 areas of pixels.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448x448 -&gt; 64x64</a:t>
            </a:r>
            <a:endParaRPr/>
          </a:p>
        </p:txBody>
      </p:sp>
      <p:sp>
        <p:nvSpPr>
          <p:cNvPr id="926" name="Google Shape;926;p11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27" name="Google Shape;92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16"/>
          <p:cNvSpPr/>
          <p:nvPr/>
        </p:nvSpPr>
        <p:spPr>
          <a:xfrm>
            <a:off x="1651950" y="1883800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IS THIS ALL THERE IS??</a:t>
            </a:r>
            <a:endParaRPr/>
          </a:p>
        </p:txBody>
      </p:sp>
      <p:sp>
        <p:nvSpPr>
          <p:cNvPr id="935" name="Google Shape;935;p11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36" name="Google Shape;9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65" y="1622127"/>
            <a:ext cx="4262675" cy="42626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THERE IS A BETTER WAY!</a:t>
            </a:r>
            <a:endParaRPr/>
          </a:p>
        </p:txBody>
      </p:sp>
      <p:sp>
        <p:nvSpPr>
          <p:cNvPr id="942" name="Google Shape;942;p11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43" name="Google Shape;94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65" y="1622127"/>
            <a:ext cx="4262675" cy="42626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25" name="Google Shape;925;p11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26" name="Google Shape;92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422641" y="3241040"/>
            <a:ext cx="144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On the image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LOOK AT HOW MUCH BETTER</a:t>
            </a:r>
            <a:endParaRPr/>
          </a:p>
        </p:txBody>
      </p:sp>
      <p:sp>
        <p:nvSpPr>
          <p:cNvPr id="949" name="Google Shape;949;p11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50" name="Google Shape;95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3124200"/>
            <a:ext cx="609600" cy="6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1" name="Google Shape;95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3124200"/>
            <a:ext cx="609600" cy="6096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2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do?</a:t>
            </a:r>
            <a:endParaRPr/>
          </a:p>
        </p:txBody>
      </p:sp>
      <p:sp>
        <p:nvSpPr>
          <p:cNvPr id="957" name="Google Shape;957;p12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58" name="Google Shape;95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20"/>
          <p:cNvSpPr/>
          <p:nvPr/>
        </p:nvSpPr>
        <p:spPr>
          <a:xfrm>
            <a:off x="1987400" y="2871500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do? Averaging!</a:t>
            </a:r>
            <a:endParaRPr/>
          </a:p>
        </p:txBody>
      </p:sp>
      <p:sp>
        <p:nvSpPr>
          <p:cNvPr id="965" name="Google Shape;965;p12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66" name="Google Shape;96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21"/>
          <p:cNvSpPr/>
          <p:nvPr/>
        </p:nvSpPr>
        <p:spPr>
          <a:xfrm>
            <a:off x="1987400" y="2871500"/>
            <a:ext cx="378900" cy="37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68" name="Google Shape;96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89197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do? Averaging!</a:t>
            </a:r>
            <a:endParaRPr/>
          </a:p>
        </p:txBody>
      </p:sp>
      <p:sp>
        <p:nvSpPr>
          <p:cNvPr id="974" name="Google Shape;974;p12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75" name="Google Shape;97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613" y="3950800"/>
            <a:ext cx="193400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000" y="1783825"/>
            <a:ext cx="193400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388" y="3950800"/>
            <a:ext cx="1934000" cy="19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122"/>
          <p:cNvCxnSpPr/>
          <p:nvPr/>
        </p:nvCxnSpPr>
        <p:spPr>
          <a:xfrm flipH="1">
            <a:off x="4682700" y="3904225"/>
            <a:ext cx="736200" cy="773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9" name="Google Shape;979;p122"/>
          <p:cNvCxnSpPr/>
          <p:nvPr/>
        </p:nvCxnSpPr>
        <p:spPr>
          <a:xfrm>
            <a:off x="6652175" y="3950800"/>
            <a:ext cx="804300" cy="804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0" name="Google Shape;980;p122"/>
          <p:cNvSpPr txBox="1"/>
          <p:nvPr/>
        </p:nvSpPr>
        <p:spPr>
          <a:xfrm rot="-2521793">
            <a:off x="4955724" y="3714689"/>
            <a:ext cx="479001" cy="10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endParaRPr sz="48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1" name="Google Shape;981;p122"/>
          <p:cNvSpPr txBox="1"/>
          <p:nvPr/>
        </p:nvSpPr>
        <p:spPr>
          <a:xfrm>
            <a:off x="2446600" y="3559450"/>
            <a:ext cx="19716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latin typeface="Consolas"/>
                <a:ea typeface="Consolas"/>
                <a:cs typeface="Consolas"/>
                <a:sym typeface="Consolas"/>
              </a:rPr>
              <a:t>“interpolation”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2" name="Google Shape;982;p122"/>
          <p:cNvSpPr txBox="1"/>
          <p:nvPr/>
        </p:nvSpPr>
        <p:spPr>
          <a:xfrm>
            <a:off x="7773800" y="3559450"/>
            <a:ext cx="19716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latin typeface="Consolas"/>
                <a:ea typeface="Consolas"/>
                <a:cs typeface="Consolas"/>
                <a:sym typeface="Consolas"/>
              </a:rPr>
              <a:t>averaging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83" name="Google Shape;983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0800" y="3832950"/>
            <a:ext cx="467050" cy="4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 is averaging?</a:t>
            </a:r>
            <a:endParaRPr/>
          </a:p>
        </p:txBody>
      </p:sp>
      <p:sp>
        <p:nvSpPr>
          <p:cNvPr id="989" name="Google Shape;989;p12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90" name="Google Shape;99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527" y="1926915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2692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 is averaging? A weighted sum</a:t>
            </a:r>
            <a:endParaRPr/>
          </a:p>
        </p:txBody>
      </p:sp>
      <p:sp>
        <p:nvSpPr>
          <p:cNvPr id="997" name="Google Shape;997;p12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98" name="Google Shape;99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926927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527" y="1926927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25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 is averaging? A weighted sum</a:t>
            </a:r>
            <a:endParaRPr/>
          </a:p>
        </p:txBody>
      </p:sp>
      <p:sp>
        <p:nvSpPr>
          <p:cNvPr id="1005" name="Google Shape;1005;p12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006" name="Google Shape;10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640" y="2207315"/>
            <a:ext cx="4886725" cy="244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2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Call this operation “</a:t>
            </a:r>
            <a:r>
              <a:rPr lang="en" i="1"/>
              <a:t>convolution</a:t>
            </a:r>
            <a:r>
              <a:rPr lang="en"/>
              <a:t>”</a:t>
            </a:r>
            <a:endParaRPr/>
          </a:p>
        </p:txBody>
      </p:sp>
      <p:sp>
        <p:nvSpPr>
          <p:cNvPr id="1012" name="Google Shape;1012;p12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013" name="Google Shape;101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025" y="1926927"/>
            <a:ext cx="7445950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26"/>
          <p:cNvSpPr txBox="1"/>
          <p:nvPr/>
        </p:nvSpPr>
        <p:spPr>
          <a:xfrm>
            <a:off x="2977600" y="185425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or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 sz="24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5884800"/>
            <a:ext cx="8797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Note: multiplying an image section by a filter is actually called “correlation” and convolution</a:t>
            </a:r>
          </a:p>
          <a:p>
            <a:r>
              <a:rPr lang="en-US" dirty="0">
                <a:solidFill>
                  <a:srgbClr val="0000FF"/>
                </a:solidFill>
              </a:rPr>
              <a:t>involves inverting the filter first, but since our filters are generally symmetric, we call</a:t>
            </a:r>
          </a:p>
          <a:p>
            <a:r>
              <a:rPr lang="en-US" dirty="0">
                <a:solidFill>
                  <a:srgbClr val="0000FF"/>
                </a:solidFill>
              </a:rPr>
              <a:t>everything convolution. This is what all computer vision people do.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Convolutions on larger images</a:t>
            </a:r>
            <a:endParaRPr/>
          </a:p>
        </p:txBody>
      </p:sp>
      <p:sp>
        <p:nvSpPr>
          <p:cNvPr id="1020" name="Google Shape;1020;p12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021" name="Google Shape;102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025" y="1926915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Kernel slides across image</a:t>
            </a:r>
            <a:endParaRPr/>
          </a:p>
        </p:txBody>
      </p:sp>
      <p:sp>
        <p:nvSpPr>
          <p:cNvPr id="1027" name="Google Shape;1027;p12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028" name="Google Shape;102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327" y="1622125"/>
            <a:ext cx="8525349" cy="42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32" name="Google Shape;932;p11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33" name="Google Shape;93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876698" y="2194560"/>
            <a:ext cx="2052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So, the value of the </a:t>
            </a:r>
          </a:p>
          <a:p>
            <a:r>
              <a:rPr lang="en-US" dirty="0">
                <a:solidFill>
                  <a:srgbClr val="0000FF"/>
                </a:solidFill>
              </a:rPr>
              <a:t>pixel 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is now </a:t>
            </a:r>
          </a:p>
          <a:p>
            <a:r>
              <a:rPr lang="en-US" dirty="0">
                <a:solidFill>
                  <a:srgbClr val="0000FF"/>
                </a:solidFill>
              </a:rPr>
              <a:t>centered at 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Kernel slides across image</a:t>
            </a:r>
            <a:endParaRPr/>
          </a:p>
        </p:txBody>
      </p:sp>
      <p:sp>
        <p:nvSpPr>
          <p:cNvPr id="1027" name="Google Shape;1027;p12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9BC16-AC96-4438-94F6-5EFD30C28DFB}"/>
              </a:ext>
            </a:extLst>
          </p:cNvPr>
          <p:cNvSpPr txBox="1"/>
          <p:nvPr/>
        </p:nvSpPr>
        <p:spPr>
          <a:xfrm>
            <a:off x="2335658" y="2229492"/>
            <a:ext cx="63158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happens at the edges of the images?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Zero padding: easiest but can give bad results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Duplicate the outermost row or column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wraparound</a:t>
            </a:r>
          </a:p>
        </p:txBody>
      </p:sp>
    </p:spTree>
    <p:extLst>
      <p:ext uri="{BB962C8B-B14F-4D97-AF65-F5344CB8AC3E}">
        <p14:creationId xmlns:p14="http://schemas.microsoft.com/office/powerpoint/2010/main" val="109316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28700"/>
            <a:ext cx="8229600" cy="1143000"/>
          </a:xfrm>
        </p:spPr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9785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Image resizing and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390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  <a:r>
              <a:rPr lang="en-US" dirty="0" smtClean="0"/>
              <a:t>2- Programming Assignment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354" y="1405848"/>
            <a:ext cx="8373291" cy="495050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Implement Nearest Neighbor Interpolation and </a:t>
            </a:r>
            <a:r>
              <a:rPr lang="en-US" sz="3000" dirty="0" smtClean="0">
                <a:solidFill>
                  <a:srgbClr val="FF0000"/>
                </a:solidFill>
              </a:rPr>
              <a:t>Resizing (input image- Resize using </a:t>
            </a:r>
            <a:r>
              <a:rPr lang="en-US" sz="3000" dirty="0" err="1" smtClean="0">
                <a:solidFill>
                  <a:srgbClr val="FF0000"/>
                </a:solidFill>
              </a:rPr>
              <a:t>NNInterpolation</a:t>
            </a:r>
            <a:r>
              <a:rPr lang="en-US" sz="3000" dirty="0" smtClean="0">
                <a:solidFill>
                  <a:srgbClr val="FF0000"/>
                </a:solidFill>
              </a:rPr>
              <a:t> and output new resized image)</a:t>
            </a:r>
            <a:endParaRPr lang="en-US" sz="3000" dirty="0"/>
          </a:p>
          <a:p>
            <a:r>
              <a:rPr lang="en-US" sz="3000" dirty="0">
                <a:solidFill>
                  <a:srgbClr val="FF0000"/>
                </a:solidFill>
              </a:rPr>
              <a:t>Bilinear Interpolation and </a:t>
            </a:r>
            <a:r>
              <a:rPr lang="en-US" sz="3000" dirty="0">
                <a:solidFill>
                  <a:srgbClr val="FF0000"/>
                </a:solidFill>
              </a:rPr>
              <a:t>Resizing (input image- Resize using </a:t>
            </a:r>
            <a:r>
              <a:rPr lang="en-US" sz="3000" dirty="0" err="1" smtClean="0">
                <a:solidFill>
                  <a:srgbClr val="FF0000"/>
                </a:solidFill>
              </a:rPr>
              <a:t>BiLInterpolation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and output new resized image</a:t>
            </a:r>
            <a:r>
              <a:rPr lang="en-US" sz="3000" dirty="0" smtClean="0">
                <a:solidFill>
                  <a:srgbClr val="FF0000"/>
                </a:solidFill>
              </a:rPr>
              <a:t>)</a:t>
            </a:r>
            <a:endParaRPr lang="en-US" sz="3000" dirty="0">
              <a:solidFill>
                <a:srgbClr val="FF0000"/>
              </a:solidFill>
            </a:endParaRPr>
          </a:p>
          <a:p>
            <a:r>
              <a:rPr lang="en-US" sz="3000" dirty="0">
                <a:solidFill>
                  <a:srgbClr val="FF0000"/>
                </a:solidFill>
              </a:rPr>
              <a:t>Implement </a:t>
            </a:r>
            <a:r>
              <a:rPr lang="en-US" sz="3000" dirty="0" smtClean="0">
                <a:solidFill>
                  <a:srgbClr val="FF0000"/>
                </a:solidFill>
              </a:rPr>
              <a:t>Convolution (input Image – Convolved image)</a:t>
            </a:r>
            <a:endParaRPr lang="en-US" sz="3000" dirty="0">
              <a:solidFill>
                <a:srgbClr val="FF0000"/>
              </a:solidFill>
            </a:endParaRPr>
          </a:p>
          <a:p>
            <a:r>
              <a:rPr lang="en-US" sz="3000" dirty="0">
                <a:solidFill>
                  <a:srgbClr val="FF0000"/>
                </a:solidFill>
              </a:rPr>
              <a:t>Gaussian </a:t>
            </a:r>
            <a:r>
              <a:rPr lang="en-US" sz="3000" dirty="0" smtClean="0">
                <a:solidFill>
                  <a:srgbClr val="FF0000"/>
                </a:solidFill>
              </a:rPr>
              <a:t>Filter ( input image- Apply </a:t>
            </a:r>
            <a:r>
              <a:rPr lang="en-US" sz="3000" dirty="0" err="1" smtClean="0">
                <a:solidFill>
                  <a:srgbClr val="FF0000"/>
                </a:solidFill>
              </a:rPr>
              <a:t>Gausian</a:t>
            </a:r>
            <a:r>
              <a:rPr lang="en-US" sz="3000" dirty="0" smtClean="0">
                <a:solidFill>
                  <a:srgbClr val="FF0000"/>
                </a:solidFill>
              </a:rPr>
              <a:t> filter-Output filtere</a:t>
            </a:r>
            <a:r>
              <a:rPr lang="en-US" sz="3000" dirty="0" smtClean="0">
                <a:solidFill>
                  <a:srgbClr val="FF0000"/>
                </a:solidFill>
              </a:rPr>
              <a:t>d</a:t>
            </a:r>
            <a:r>
              <a:rPr lang="en-US" sz="3000" dirty="0" smtClean="0">
                <a:solidFill>
                  <a:srgbClr val="FF0000"/>
                </a:solidFill>
              </a:rPr>
              <a:t> image)</a:t>
            </a:r>
            <a:endParaRPr lang="en-US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48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AF84-1DB7-BE33-5A97-4AAE875B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2025" cy="2449994"/>
          </a:xfrm>
        </p:spPr>
        <p:txBody>
          <a:bodyPr/>
          <a:lstStyle/>
          <a:p>
            <a:r>
              <a:rPr lang="en-US" dirty="0"/>
              <a:t>Nearest Neighbor Interpolation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CBA7B-E5B6-6722-EF34-3FD82B289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28" y="0"/>
            <a:ext cx="3462390" cy="6194273"/>
          </a:xfrm>
        </p:spPr>
      </p:pic>
    </p:spTree>
    <p:extLst>
      <p:ext uri="{BB962C8B-B14F-4D97-AF65-F5344CB8AC3E}">
        <p14:creationId xmlns:p14="http://schemas.microsoft.com/office/powerpoint/2010/main" val="38260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 note on coordinates in images</a:t>
            </a:r>
            <a:endParaRPr/>
          </a:p>
        </p:txBody>
      </p:sp>
      <p:sp>
        <p:nvSpPr>
          <p:cNvPr id="939" name="Google Shape;939;p11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940" name="Google Shape;94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850" y="1926927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90206" y="2063932"/>
            <a:ext cx="199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But there are other</a:t>
            </a:r>
          </a:p>
          <a:p>
            <a:r>
              <a:rPr lang="en-US" dirty="0">
                <a:solidFill>
                  <a:srgbClr val="0000FF"/>
                </a:solidFill>
              </a:rPr>
              <a:t>real-valued points.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963</Words>
  <Application>Microsoft Office PowerPoint</Application>
  <PresentationFormat>Widescreen</PresentationFormat>
  <Paragraphs>207</Paragraphs>
  <Slides>83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Arial</vt:lpstr>
      <vt:lpstr>Arial MT</vt:lpstr>
      <vt:lpstr>Calibri</vt:lpstr>
      <vt:lpstr>Calibri Light</vt:lpstr>
      <vt:lpstr>Consolas</vt:lpstr>
      <vt:lpstr>MJXc-TeX-main-R</vt:lpstr>
      <vt:lpstr>MJXc-TeX-math-I</vt:lpstr>
      <vt:lpstr>Times New Roman</vt:lpstr>
      <vt:lpstr>Ubuntu</vt:lpstr>
      <vt:lpstr>Untitled Sans</vt:lpstr>
      <vt:lpstr>Verdana</vt:lpstr>
      <vt:lpstr>Office Theme</vt:lpstr>
      <vt:lpstr>Image Resizing and Filtering</vt:lpstr>
      <vt:lpstr>Image interpolation and resizing</vt:lpstr>
      <vt:lpstr>An image is like a function</vt:lpstr>
      <vt:lpstr>A note on coordinates in images</vt:lpstr>
      <vt:lpstr>A note on coordinates in images</vt:lpstr>
      <vt:lpstr>A note on coordinates in images</vt:lpstr>
      <vt:lpstr>A note on coordinates in images</vt:lpstr>
      <vt:lpstr>A note on coordinates in images</vt:lpstr>
      <vt:lpstr>A note on coordinates in images</vt:lpstr>
      <vt:lpstr>A note on coordinates in images</vt:lpstr>
      <vt:lpstr>Just be careful</vt:lpstr>
      <vt:lpstr>What is image interpolation?</vt:lpstr>
      <vt:lpstr>Interpolation</vt:lpstr>
      <vt:lpstr>Nearest neighbor: what it sounds like</vt:lpstr>
      <vt:lpstr>Resize algorithm:</vt:lpstr>
      <vt:lpstr>What about shrinking?</vt:lpstr>
      <vt:lpstr>So what is this interpolation useful for?</vt:lpstr>
      <vt:lpstr>Image resizing!</vt:lpstr>
      <vt:lpstr>Linear Interpolation: </vt:lpstr>
      <vt:lpstr>PowerPoint Presentation</vt:lpstr>
      <vt:lpstr>PowerPoint Presentation</vt:lpstr>
      <vt:lpstr>Linear Interpolation</vt:lpstr>
      <vt:lpstr>Linear Interpolation</vt:lpstr>
      <vt:lpstr>More Examples</vt:lpstr>
      <vt:lpstr>Bi-Linear Interpolation</vt:lpstr>
      <vt:lpstr>Let’s do something interesting already!!</vt:lpstr>
      <vt:lpstr>Want to make image smaller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448x448 -&gt; 64x64</vt:lpstr>
      <vt:lpstr>IS THIS ALL THERE IS??</vt:lpstr>
      <vt:lpstr>THERE IS A BETTER WAY!</vt:lpstr>
      <vt:lpstr>LOOK AT HOW MUCH BETTER</vt:lpstr>
      <vt:lpstr>How do?</vt:lpstr>
      <vt:lpstr>How do? Averaging!</vt:lpstr>
      <vt:lpstr>How do? Averaging!</vt:lpstr>
      <vt:lpstr>What is averaging?</vt:lpstr>
      <vt:lpstr>What is averaging? A weighted sum</vt:lpstr>
      <vt:lpstr>What is averaging? A weighted sum</vt:lpstr>
      <vt:lpstr>Call this operation “convolution”</vt:lpstr>
      <vt:lpstr>Convolutions on larger images</vt:lpstr>
      <vt:lpstr>Kernel slides across image</vt:lpstr>
      <vt:lpstr>Kernel slides across image</vt:lpstr>
      <vt:lpstr>Assignment 2</vt:lpstr>
      <vt:lpstr>Assignment 2- Programming Assignment</vt:lpstr>
      <vt:lpstr>Nearest Neighbor Interpolation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Resizing and Filtering</dc:title>
  <dc:creator>HP</dc:creator>
  <cp:lastModifiedBy>Windows User</cp:lastModifiedBy>
  <cp:revision>11</cp:revision>
  <dcterms:created xsi:type="dcterms:W3CDTF">2024-09-11T05:55:39Z</dcterms:created>
  <dcterms:modified xsi:type="dcterms:W3CDTF">2024-10-15T04:52:02Z</dcterms:modified>
</cp:coreProperties>
</file>